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6.png" ContentType="image/png"/>
  <Override PartName="/ppt/media/image15.png" ContentType="image/png"/>
  <Override PartName="/ppt/media/image13.png" ContentType="image/png"/>
  <Override PartName="/ppt/media/image12.png" ContentType="image/png"/>
  <Override PartName="/ppt/media/image2.jpeg" ContentType="image/jpeg"/>
  <Override PartName="/ppt/media/image1.jpeg" ContentType="image/jpeg"/>
  <Override PartName="/ppt/media/image3.jpeg" ContentType="image/jpeg"/>
  <Override PartName="/ppt/media/image14.png" ContentType="image/png"/>
  <Override PartName="/ppt/media/image4.jpeg" ContentType="image/jpeg"/>
  <Override PartName="/ppt/media/image17.png" ContentType="image/png"/>
  <Override PartName="/ppt/media/image18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4.png" ContentType="image/png"/>
  <Override PartName="/ppt/media/image31.jpeg" ContentType="image/jpeg"/>
  <Override PartName="/ppt/media/image30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26.jpeg" ContentType="image/jpeg"/>
  <Override PartName="/ppt/media/image23.jpeg" ContentType="image/jpeg"/>
  <Override PartName="/ppt/media/image25.jpeg" ContentType="image/jpeg"/>
  <Override PartName="/ppt/media/image5.png" ContentType="image/png"/>
  <Override PartName="/ppt/media/image8.png" ContentType="image/png"/>
  <Override PartName="/ppt/media/image7.png" ContentType="image/png"/>
  <Override PartName="/ppt/media/image6.png" ContentType="image/png"/>
  <Override PartName="/ppt/media/image9.png" ContentType="image/png"/>
  <Override PartName="/ppt/media/image10.jpeg" ContentType="image/jpeg"/>
  <Override PartName="/ppt/media/image11.jpeg" ContentType="image/jpeg"/>
  <Override PartName="/ppt/media/image19.jpeg" ContentType="image/jpeg"/>
  <Override PartName="/ppt/presProps.xml" ContentType="application/vnd.openxmlformats-officedocument.presentationml.presPro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_rels/slideLayout2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7.xml.rels" ContentType="application/vnd.openxmlformats-package.relationships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3FB5D22-51A2-4070-BA03-0B08BF51221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4CE1909-10A2-4FE5-8897-306EED0B663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458DDDD-D5B3-4AF6-9C72-99F8329A110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37CB90C-BB8A-492D-A576-82D2D8B59446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612FC47-246D-434A-8A4D-C5FF692B88A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1C8D52E-CA63-4E54-B905-F1022D8BA72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7BE268D-6D41-4425-80B0-8691B545EFC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7AFAD0F-25E7-4CAD-84F0-1DF4453ADA9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F959981-D36F-4F30-BE9F-BF1E46C81AD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BE91CEC-035A-4228-9E8A-341F09F17F1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49A053C-DE18-4BAF-A195-B3F170D87E2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87A5C8A-0A65-4B16-9FFE-B5D7619EAA7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D9B98D3-208D-4B6D-A574-E844ACE663C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29BB35E-262F-4F86-9BC6-45E369726B8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D172280D-3264-4CE6-8A57-289BA2D2F70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05956E0-5781-49DD-9791-4E6E3257A47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3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AD111F3-8C9B-49B7-B2DD-2AB5344CD5FD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A416CDF-ADE4-45B7-A4BB-E10F4D6538B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B757C13-1C3E-4EF3-972A-D07F3177CC8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E71791C-9A05-4F5B-8080-0542C17A78C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4B5B281-3B32-49CE-8507-D3E1B52FDA54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46F019F-808F-47D3-9D78-F6F07D5FEF8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72BE2E5-A151-4B62-940F-F700FD008C9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3A5FCA2-4142-437D-8F94-4960981D0D5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E8C5B87-DE5C-4BCC-B3D1-0D0A8E85DC53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 idx="4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ru-RU" sz="1200" spc="-1" strike="noStrike">
                <a:solidFill>
                  <a:srgbClr val="8b8b8b"/>
                </a:solidFill>
                <a:latin typeface="Calibri"/>
              </a:rPr>
              <a:t>&lt;дата/время&gt;</a:t>
            </a:r>
            <a:endParaRPr b="0" lang="ru-RU" sz="1200" spc="-1" strike="noStrike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 idx="5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ru-RU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6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8A5B38D-5E6B-4DF2-B4D1-8D7A122CB222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future2day.ru/golosovye-pomoschniki/" TargetMode="External"/><Relationship Id="rId2" Type="http://schemas.openxmlformats.org/officeDocument/2006/relationships/hyperlink" Target="https://future2day.ru/golosovye-pomoschniki/" TargetMode="External"/><Relationship Id="rId3" Type="http://schemas.openxmlformats.org/officeDocument/2006/relationships/hyperlink" Target="https://future2day.ru/golosovye-pomoschniki/" TargetMode="External"/><Relationship Id="rId4" Type="http://schemas.openxmlformats.org/officeDocument/2006/relationships/hyperlink" Target="https://future2day.ru/golosovye-pomoschniki/" TargetMode="External"/><Relationship Id="rId5" Type="http://schemas.openxmlformats.org/officeDocument/2006/relationships/hyperlink" Target="https://future2day.ru/golosovye-pomoschniki/" TargetMode="External"/><Relationship Id="rId6" Type="http://schemas.openxmlformats.org/officeDocument/2006/relationships/hyperlink" Target="https://68bit.ru/2017/11/luchshie-virtualnye-pomoshhniki-i-chto-jeto-voobshhe-takoe/" TargetMode="External"/><Relationship Id="rId7" Type="http://schemas.openxmlformats.org/officeDocument/2006/relationships/hyperlink" Target="https://68bit.ru/2017/11/luchshie-virtualnye-pomoshhniki-i-chto-jeto-voobshhe-takoe/" TargetMode="External"/><Relationship Id="rId8" Type="http://schemas.openxmlformats.org/officeDocument/2006/relationships/hyperlink" Target="https://68bit.ru/2017/11/luchshie-virtualnye-pomoshhniki-i-chto-jeto-voobshhe-takoe/" TargetMode="External"/><Relationship Id="rId9" Type="http://schemas.openxmlformats.org/officeDocument/2006/relationships/hyperlink" Target="https://habr.com/ru/company/mailru/blog/493138/" TargetMode="External"/><Relationship Id="rId10" Type="http://schemas.openxmlformats.org/officeDocument/2006/relationships/hyperlink" Target="https://habr.com/ru/company/mailru/blog/493138/" TargetMode="External"/><Relationship Id="rId11" Type="http://schemas.openxmlformats.org/officeDocument/2006/relationships/hyperlink" Target="https://vyborok.com/rejting-luchshih-golosovyh-pomoshhnikov/" TargetMode="External"/><Relationship Id="rId12" Type="http://schemas.openxmlformats.org/officeDocument/2006/relationships/hyperlink" Target="https://vyborok.com/rejting-luchshih-golosovyh-pomoshhnikov/" TargetMode="External"/><Relationship Id="rId13" Type="http://schemas.openxmlformats.org/officeDocument/2006/relationships/hyperlink" Target="https://1ps.ru/blog/dirs/2020/alisa-siri-google-assistant-obzor-golosovyix-pomoshhnikov-dlya-biznesa/" TargetMode="External"/><Relationship Id="rId14" Type="http://schemas.openxmlformats.org/officeDocument/2006/relationships/hyperlink" Target="https://1ps.ru/blog/dirs/2020/alisa-siri-google-assistant-obzor-golosovyix-pomoshhnikov-dlya-biznesa/" TargetMode="External"/><Relationship Id="rId15" Type="http://schemas.openxmlformats.org/officeDocument/2006/relationships/hyperlink" Target="https://www.carrotquest.io/blog/chatbot-types/" TargetMode="External"/><Relationship Id="rId16" Type="http://schemas.openxmlformats.org/officeDocument/2006/relationships/hyperlink" Target="https://www.carrotquest.io/blog/chatbot-types/" TargetMode="External"/><Relationship Id="rId17" Type="http://schemas.openxmlformats.org/officeDocument/2006/relationships/hyperlink" Target="https://www.carrotquest.io/blog/chatbot-types/" TargetMode="External"/><Relationship Id="rId18" Type="http://schemas.openxmlformats.org/officeDocument/2006/relationships/hyperlink" Target="http://seotuition.ru/&#1055;&#1086;&#1080;&#1089;&#1082;&#1086;&#1074;&#1086;&#1077;&#1087;&#1088;&#1086;&#1076;&#1074;&#1080;&#1078;&#1077;&#1085;&#1080;&#1077;/SEO/&#1042;&#1080;&#1088;&#1090;&#1091;&#1072;&#1083;&#1100;&#1085;&#1099;&#1081;&#1094;&#1080;&#1092;&#1088;&#1086;&#1074;&#1086;&#1081;&#1087;&#1086;&#1084;&#1086;&#1097;&#1085;&#1080;&#1082;.aspx" TargetMode="External"/><Relationship Id="rId19" Type="http://schemas.openxmlformats.org/officeDocument/2006/relationships/hyperlink" Target="http://seotuition.ru/&#1055;&#1086;&#1080;&#1089;&#1082;&#1086;&#1074;&#1086;&#1077;&#1087;&#1088;&#1086;&#1076;&#1074;&#1080;&#1078;&#1077;&#1085;&#1080;&#1077;/SEO/&#1042;&#1080;&#1088;&#1090;&#1091;&#1072;&#1083;&#1100;&#1085;&#1099;&#1081;&#1094;&#1080;&#1092;&#1088;&#1086;&#1074;&#1086;&#1081;&#1087;&#1086;&#1084;&#1086;&#1097;&#1085;&#1080;&#1082;.aspx" TargetMode="External"/><Relationship Id="rId20" Type="http://schemas.openxmlformats.org/officeDocument/2006/relationships/hyperlink" Target="http://seotuition.ru/&#1055;&#1086;&#1080;&#1089;&#1082;&#1086;&#1074;&#1086;&#1077;&#1087;&#1088;&#1086;&#1076;&#1074;&#1080;&#1078;&#1077;&#1085;&#1080;&#1077;/SEO/&#1042;&#1080;&#1088;&#1090;&#1091;&#1072;&#1083;&#1100;&#1085;&#1099;&#1081;&#1094;&#1080;&#1092;&#1088;&#1086;&#1074;&#1086;&#1081;&#1087;&#1086;&#1084;&#1086;&#1097;&#1085;&#1080;&#1082;.aspx" TargetMode="External"/><Relationship Id="rId21" Type="http://schemas.openxmlformats.org/officeDocument/2006/relationships/hyperlink" Target="http://seotuition.ru/&#1055;&#1086;&#1080;&#1089;&#1082;&#1086;&#1074;&#1086;&#1077;&#1087;&#1088;&#1086;&#1076;&#1074;&#1080;&#1078;&#1077;&#1085;&#1080;&#1077;/SEO/&#1042;&#1080;&#1088;&#1090;&#1091;&#1072;&#1083;&#1100;&#1085;&#1099;&#1081;&#1094;&#1080;&#1092;&#1088;&#1086;&#1074;&#1086;&#1081;&#1087;&#1086;&#1084;&#1086;&#1097;&#1085;&#1080;&#1082;.aspx" TargetMode="External"/><Relationship Id="rId22" Type="http://schemas.openxmlformats.org/officeDocument/2006/relationships/hyperlink" Target="http://seotuition.ru/&#1055;&#1086;&#1080;&#1089;&#1082;&#1086;&#1074;&#1086;&#1077;&#1087;&#1088;&#1086;&#1076;&#1074;&#1080;&#1078;&#1077;&#1085;&#1080;&#1077;/SEO/&#1042;&#1080;&#1088;&#1090;&#1091;&#1072;&#1083;&#1100;&#1085;&#1099;&#1081;&#1094;&#1080;&#1092;&#1088;&#1086;&#1074;&#1086;&#1081;&#1087;&#1086;&#1084;&#1086;&#1097;&#1085;&#1080;&#1082;.aspx" TargetMode="External"/><Relationship Id="rId23" Type="http://schemas.openxmlformats.org/officeDocument/2006/relationships/hyperlink" Target="http://seotuition.ru/&#1055;&#1086;&#1080;&#1089;&#1082;&#1086;&#1074;&#1086;&#1077;&#1087;&#1088;&#1086;&#1076;&#1074;&#1080;&#1078;&#1077;&#1085;&#1080;&#1077;/SEO/&#1042;&#1080;&#1088;&#1090;&#1091;&#1072;&#1083;&#1100;&#1085;&#1099;&#1081;&#1094;&#1080;&#1092;&#1088;&#1086;&#1074;&#1086;&#1081;&#1087;&#1086;&#1084;&#1086;&#1097;&#1085;&#1080;&#1082;.aspx" TargetMode="External"/><Relationship Id="rId24" Type="http://schemas.openxmlformats.org/officeDocument/2006/relationships/hyperlink" Target="http://seotuition.ru/&#1055;&#1086;&#1080;&#1089;&#1082;&#1086;&#1074;&#1086;&#1077;&#1087;&#1088;&#1086;&#1076;&#1074;&#1080;&#1078;&#1077;&#1085;&#1080;&#1077;/SEO/&#1042;&#1080;&#1088;&#1090;&#1091;&#1072;&#1083;&#1100;&#1085;&#1099;&#1081;&#1094;&#1080;&#1092;&#1088;&#1086;&#1074;&#1086;&#1081;&#1087;&#1086;&#1084;&#1086;&#1097;&#1085;&#1080;&#1082;.aspx" TargetMode="External"/><Relationship Id="rId25" Type="http://schemas.openxmlformats.org/officeDocument/2006/relationships/hyperlink" Target="https://habr.com/ru/post/510986/" TargetMode="External"/><Relationship Id="rId26" Type="http://schemas.openxmlformats.org/officeDocument/2006/relationships/hyperlink" Target="https://habr.com/ru/post/510986/" TargetMode="External"/><Relationship Id="rId27" Type="http://schemas.openxmlformats.org/officeDocument/2006/relationships/hyperlink" Target="https://trashbox.ru/topics/117807/golos-buduschego-kak-poyavilis-golosovye-assistenty" TargetMode="External"/><Relationship Id="rId28" Type="http://schemas.openxmlformats.org/officeDocument/2006/relationships/hyperlink" Target="https://trashbox.ru/topics/117807/golos-buduschego-kak-poyavilis-golosovye-assistenty" TargetMode="External"/><Relationship Id="rId29" Type="http://schemas.openxmlformats.org/officeDocument/2006/relationships/hyperlink" Target="https://amdg.ru/blog/artox-media-digital-group-o-razvitii-golosovykh-pomoshchnikov/" TargetMode="External"/><Relationship Id="rId30" Type="http://schemas.openxmlformats.org/officeDocument/2006/relationships/hyperlink" Target="https://amdg.ru/blog/artox-media-digital-group-o-razvitii-golosovykh-pomoshchnikov/" TargetMode="External"/><Relationship Id="rId31" Type="http://schemas.openxmlformats.org/officeDocument/2006/relationships/hyperlink" Target="https://nv.ua/techno/technoblogs/chto-takoe-chat-boty-istoriya-razvitiya-50058587.html" TargetMode="External"/><Relationship Id="rId32" Type="http://schemas.openxmlformats.org/officeDocument/2006/relationships/hyperlink" Target="https://nv.ua/techno/technoblogs/chto-takoe-chat-boty-istoriya-razvitiya-50058587.html" TargetMode="External"/><Relationship Id="rId33" Type="http://schemas.openxmlformats.org/officeDocument/2006/relationships/hyperlink" Target="https://mentamore.com/category/covremennye-texnologii" TargetMode="External"/><Relationship Id="rId34" Type="http://schemas.openxmlformats.org/officeDocument/2006/relationships/hyperlink" Target="https://mentamore.com/category/covremennye-texnologii" TargetMode="External"/><Relationship Id="rId35" Type="http://schemas.openxmlformats.org/officeDocument/2006/relationships/hyperlink" Target="https://academy.yandex.ru/posts/kak-ustroena-rabota-golosovykh-pomoschnikov" TargetMode="External"/><Relationship Id="rId36" Type="http://schemas.openxmlformats.org/officeDocument/2006/relationships/hyperlink" Target="https://academy.yandex.ru/posts/kak-ustroena-rabota-golosovykh-pomoschnikov" TargetMode="External"/><Relationship Id="rId37" Type="http://schemas.openxmlformats.org/officeDocument/2006/relationships/hyperlink" Target="https://zen.yandex.ru/media/propromotion/golosovoi-pomoscnik-chto-eto-takoe-i-dlia-chego-on-nujen-5d88a97e5d636200adfc0148" TargetMode="External"/><Relationship Id="rId38" Type="http://schemas.openxmlformats.org/officeDocument/2006/relationships/hyperlink" Target="https://zen.yandex.ru/media/propromotion/golosovoi-pomoscnik-chto-eto-takoe-i-dlia-chego-on-nujen-5d88a97e5d636200adfc0148" TargetMode="External"/><Relationship Id="rId39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Объект 11" descr=""/>
          <p:cNvPicPr/>
          <p:nvPr/>
        </p:nvPicPr>
        <p:blipFill>
          <a:blip r:embed="rId1"/>
          <a:stretch/>
        </p:blipFill>
        <p:spPr>
          <a:xfrm>
            <a:off x="0" y="-6480"/>
            <a:ext cx="9152280" cy="6864120"/>
          </a:xfrm>
          <a:prstGeom prst="rect">
            <a:avLst/>
          </a:prstGeom>
          <a:ln w="0"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0" y="908640"/>
            <a:ext cx="9143640" cy="23040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</a:rPr>
              <a:t>Курс  «Знакомство  с искусственным интеллектом», как способ формирования у учащихся базовых представлений о возможностях взаимодействия с технологиями искусственного интеллекта.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Подзаголовок 2"/>
          <p:cNvSpPr/>
          <p:nvPr/>
        </p:nvSpPr>
        <p:spPr>
          <a:xfrm>
            <a:off x="4071960" y="5357880"/>
            <a:ext cx="4902480" cy="135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ff"/>
                </a:solidFill>
                <a:latin typeface="Calibri"/>
              </a:rPr>
              <a:t>Мартюшева Татьяна Яковлевна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ff"/>
                </a:solidFill>
                <a:latin typeface="Calibri"/>
              </a:rPr>
              <a:t>МБОУ СОШ №9</a:t>
            </a:r>
            <a:endParaRPr b="0" lang="ru-RU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ff"/>
                </a:solidFill>
                <a:latin typeface="Calibri"/>
              </a:rPr>
              <a:t>г. Таштагола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85" name="Picture 4"/>
          <p:cNvSpPr/>
          <p:nvPr/>
        </p:nvSpPr>
        <p:spPr>
          <a:xfrm>
            <a:off x="285840" y="3929040"/>
            <a:ext cx="3672000" cy="244800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0">
            <a:noFill/>
          </a:ln>
          <a:effectLst>
            <a:softEdge rad="112680"/>
          </a:effectLst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entr" presetID="16" presetSubtype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Horizontal)" transition="in">
                                      <p:cBhvr additive="repl"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 additive="repl"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Рисунок 1" descr=""/>
          <p:cNvPicPr/>
          <p:nvPr/>
        </p:nvPicPr>
        <p:blipFill>
          <a:blip r:embed="rId1"/>
          <a:srcRect l="14116" t="7570" r="22644" b="37333"/>
          <a:stretch/>
        </p:blipFill>
        <p:spPr>
          <a:xfrm>
            <a:off x="71280" y="928800"/>
            <a:ext cx="9000720" cy="4643280"/>
          </a:xfrm>
          <a:prstGeom prst="rect">
            <a:avLst/>
          </a:prstGeom>
          <a:ln w="9525">
            <a:noFill/>
          </a:ln>
        </p:spPr>
      </p:pic>
      <p:pic>
        <p:nvPicPr>
          <p:cNvPr id="101" name="Picture 2" descr="C:\Users\Учитель\Downloads\20250312_132127.jpg"/>
          <p:cNvPicPr/>
          <p:nvPr/>
        </p:nvPicPr>
        <p:blipFill>
          <a:blip r:embed="rId2"/>
          <a:stretch/>
        </p:blipFill>
        <p:spPr>
          <a:xfrm>
            <a:off x="142920" y="2714760"/>
            <a:ext cx="5143320" cy="2061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2" descr=""/>
          <p:cNvPicPr/>
          <p:nvPr/>
        </p:nvPicPr>
        <p:blipFill>
          <a:blip r:embed="rId1"/>
          <a:stretch/>
        </p:blipFill>
        <p:spPr>
          <a:xfrm>
            <a:off x="0" y="980640"/>
            <a:ext cx="9143640" cy="4981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main-image"/>
          <p:cNvPicPr/>
          <p:nvPr/>
        </p:nvPicPr>
        <p:blipFill>
          <a:blip r:embed="rId1"/>
          <a:stretch/>
        </p:blipFill>
        <p:spPr>
          <a:xfrm>
            <a:off x="0" y="3069000"/>
            <a:ext cx="3788640" cy="3788640"/>
          </a:xfrm>
          <a:prstGeom prst="rect">
            <a:avLst/>
          </a:prstGeom>
          <a:ln w="0">
            <a:noFill/>
          </a:ln>
        </p:spPr>
      </p:pic>
      <p:pic>
        <p:nvPicPr>
          <p:cNvPr id="104" name="Picture 4" descr="main-image"/>
          <p:cNvPicPr/>
          <p:nvPr/>
        </p:nvPicPr>
        <p:blipFill>
          <a:blip r:embed="rId2"/>
          <a:stretch/>
        </p:blipFill>
        <p:spPr>
          <a:xfrm>
            <a:off x="5327640" y="3041640"/>
            <a:ext cx="3816000" cy="3816000"/>
          </a:xfrm>
          <a:prstGeom prst="rect">
            <a:avLst/>
          </a:prstGeom>
          <a:ln w="0">
            <a:noFill/>
          </a:ln>
        </p:spPr>
      </p:pic>
      <p:pic>
        <p:nvPicPr>
          <p:cNvPr id="105" name="Picture 4" descr="Picture background"/>
          <p:cNvPicPr/>
          <p:nvPr/>
        </p:nvPicPr>
        <p:blipFill>
          <a:blip r:embed="rId3"/>
          <a:srcRect l="0" t="17706" r="0" b="17706"/>
          <a:stretch/>
        </p:blipFill>
        <p:spPr>
          <a:xfrm>
            <a:off x="971640" y="0"/>
            <a:ext cx="7380000" cy="3005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2" descr=""/>
          <p:cNvPicPr/>
          <p:nvPr/>
        </p:nvPicPr>
        <p:blipFill>
          <a:blip r:embed="rId1"/>
          <a:stretch/>
        </p:blipFill>
        <p:spPr>
          <a:xfrm>
            <a:off x="0" y="642960"/>
            <a:ext cx="9143640" cy="564948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 descr="C:\Users\user\Downloads\qr_tmp.jpg"/>
          <p:cNvPicPr/>
          <p:nvPr/>
        </p:nvPicPr>
        <p:blipFill>
          <a:blip r:embed="rId1"/>
          <a:srcRect l="0" t="24880" r="528" b="23290"/>
          <a:stretch/>
        </p:blipFill>
        <p:spPr>
          <a:xfrm>
            <a:off x="1187640" y="-27360"/>
            <a:ext cx="6885000" cy="6885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2" descr="C:\Users\user\Downloads\20241028_125542.jpg"/>
          <p:cNvPicPr/>
          <p:nvPr/>
        </p:nvPicPr>
        <p:blipFill>
          <a:blip r:embed="rId1"/>
          <a:stretch/>
        </p:blipFill>
        <p:spPr>
          <a:xfrm rot="5400000">
            <a:off x="-719640" y="1219680"/>
            <a:ext cx="5759640" cy="4319640"/>
          </a:xfrm>
          <a:prstGeom prst="rect">
            <a:avLst/>
          </a:prstGeom>
          <a:ln w="0">
            <a:noFill/>
          </a:ln>
        </p:spPr>
      </p:pic>
      <p:pic>
        <p:nvPicPr>
          <p:cNvPr id="109" name="Picture 3" descr="C:\Users\user\Downloads\20241028_131912.jpg"/>
          <p:cNvPicPr/>
          <p:nvPr/>
        </p:nvPicPr>
        <p:blipFill>
          <a:blip r:embed="rId2"/>
          <a:stretch/>
        </p:blipFill>
        <p:spPr>
          <a:xfrm rot="5400000">
            <a:off x="4162320" y="1233000"/>
            <a:ext cx="5643360" cy="43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user\Downloads\20241028_131929.jpg"/>
          <p:cNvPicPr/>
          <p:nvPr/>
        </p:nvPicPr>
        <p:blipFill>
          <a:blip r:embed="rId1"/>
          <a:stretch/>
        </p:blipFill>
        <p:spPr>
          <a:xfrm rot="5400000">
            <a:off x="-719640" y="1246320"/>
            <a:ext cx="5759640" cy="4319640"/>
          </a:xfrm>
          <a:prstGeom prst="rect">
            <a:avLst/>
          </a:prstGeom>
          <a:ln w="0">
            <a:noFill/>
          </a:ln>
        </p:spPr>
      </p:pic>
      <p:pic>
        <p:nvPicPr>
          <p:cNvPr id="111" name="Picture 3" descr="C:\Users\user\Downloads\20241028_131936.jpg"/>
          <p:cNvPicPr/>
          <p:nvPr/>
        </p:nvPicPr>
        <p:blipFill>
          <a:blip r:embed="rId2"/>
          <a:stretch/>
        </p:blipFill>
        <p:spPr>
          <a:xfrm rot="5400000">
            <a:off x="4104000" y="1290960"/>
            <a:ext cx="5759640" cy="43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2" descr="C:\Users\user\Downloads\20241028_125637.jpg"/>
          <p:cNvPicPr/>
          <p:nvPr/>
        </p:nvPicPr>
        <p:blipFill>
          <a:blip r:embed="rId1"/>
          <a:stretch/>
        </p:blipFill>
        <p:spPr>
          <a:xfrm rot="5400000">
            <a:off x="-681840" y="1290960"/>
            <a:ext cx="5759640" cy="4319640"/>
          </a:xfrm>
          <a:prstGeom prst="rect">
            <a:avLst/>
          </a:prstGeom>
          <a:ln w="0">
            <a:noFill/>
          </a:ln>
        </p:spPr>
      </p:pic>
      <p:pic>
        <p:nvPicPr>
          <p:cNvPr id="113" name="Picture 3" descr="C:\Users\user\Downloads\20241028_131944.jpg"/>
          <p:cNvPicPr/>
          <p:nvPr/>
        </p:nvPicPr>
        <p:blipFill>
          <a:blip r:embed="rId2"/>
          <a:stretch/>
        </p:blipFill>
        <p:spPr>
          <a:xfrm rot="5400000">
            <a:off x="4066200" y="1317600"/>
            <a:ext cx="5759640" cy="4319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785880" y="188640"/>
            <a:ext cx="7857720" cy="382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rgbClr val="c00000"/>
                </a:solidFill>
                <a:latin typeface="Times New Roman"/>
              </a:rPr>
              <a:t>Ссылки на Интернет - ресурсы: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subTitle"/>
          </p:nvPr>
        </p:nvSpPr>
        <p:spPr>
          <a:xfrm>
            <a:off x="539640" y="692640"/>
            <a:ext cx="8136720" cy="6048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"/>
              </a:rPr>
              <a:t>https://ru.wikipedia.org/wiki/</a:t>
            </a:r>
            <a:r>
              <a:rPr b="1" lang="ru-RU" sz="1600" spc="-1" strike="noStrike" u="sng">
                <a:solidFill>
                  <a:srgbClr val="8b8bff"/>
                </a:solidFill>
                <a:uFillTx/>
                <a:latin typeface="Calibri"/>
                <a:hlinkClick r:id="rId2"/>
              </a:rPr>
              <a:t>Виртуальный_цифровой_помощник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"/>
              </a:rPr>
              <a:t>https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4"/>
              </a:rPr>
              <a:t>://future2day.ru/golosovye-pomoschniki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5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6"/>
              </a:rPr>
              <a:t>https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7"/>
              </a:rPr>
              <a:t>://68bit.ru/2017/11/luchshie-virtualnye-pomoshhniki-i-chto-jeto-voobshhe-takoe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8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9"/>
              </a:rPr>
              <a:t>https://habr.com/ru/company/mailru/blog/493138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0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1"/>
              </a:rPr>
              <a:t>https://vyborok.com/rejting-luchshih-golosovyh-pomoshhnikov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2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3"/>
              </a:rPr>
              <a:t>https://1ps.ru/blog/dirs/2020/alisa-siri-google-assistant-obzor-golosovyix-pomoshhnikov-dlya-biznesa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4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5"/>
              </a:rPr>
              <a:t>https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6"/>
              </a:rPr>
              <a:t>://www.carrotquest.io/blog/chatbot-types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7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18"/>
              </a:rPr>
              <a:t>http://seotuition.ru/</a:t>
            </a:r>
            <a:r>
              <a:rPr b="1" lang="ru-RU" sz="1600" spc="-1" strike="noStrike" u="sng">
                <a:solidFill>
                  <a:srgbClr val="8b8bff"/>
                </a:solidFill>
                <a:uFillTx/>
                <a:latin typeface="Calibri"/>
                <a:hlinkClick r:id="rId19"/>
              </a:rPr>
              <a:t>Поисковоепродвижение</a:t>
            </a:r>
            <a:r>
              <a:rPr b="1" lang="ru-RU" sz="1600" spc="-1" strike="noStrike" u="sng">
                <a:solidFill>
                  <a:srgbClr val="8b8bff"/>
                </a:solidFill>
                <a:uFillTx/>
                <a:latin typeface="Calibri"/>
                <a:hlinkClick r:id="rId20"/>
              </a:rPr>
              <a:t>/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21"/>
              </a:rPr>
              <a:t>SEO/</a:t>
            </a:r>
            <a:r>
              <a:rPr b="1" lang="ru-RU" sz="1600" spc="-1" strike="noStrike" u="sng">
                <a:solidFill>
                  <a:srgbClr val="8b8bff"/>
                </a:solidFill>
                <a:uFillTx/>
                <a:latin typeface="Calibri"/>
                <a:hlinkClick r:id="rId22"/>
              </a:rPr>
              <a:t>Виртуальныйцифровойпомощник</a:t>
            </a:r>
            <a:r>
              <a:rPr b="1" lang="ru-RU" sz="1600" spc="-1" strike="noStrike" u="sng">
                <a:solidFill>
                  <a:srgbClr val="8b8bff"/>
                </a:solidFill>
                <a:uFillTx/>
                <a:latin typeface="Calibri"/>
                <a:hlinkClick r:id="rId23"/>
              </a:rPr>
              <a:t>.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24"/>
              </a:rPr>
              <a:t>aspx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25"/>
              </a:rPr>
              <a:t>https://habr.com/ru/post/510986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26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27"/>
              </a:rPr>
              <a:t>https://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28"/>
              </a:rPr>
              <a:t>trashbox.ru/topics/117807/golos-buduschego-kak-poyavilis-golosovye-assistenty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29"/>
              </a:rPr>
              <a:t>https://amdg.ru/blog/artox-media-digital-group-o-razvitii-golosovykh-pomoshchnikov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0"/>
              </a:rPr>
              <a:t>/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1"/>
              </a:rPr>
              <a:t>https://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2"/>
              </a:rPr>
              <a:t>nv.ua/techno/technoblogs/chto-takoe-chat-boty-istoriya-razvitiya-50058587.html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3"/>
              </a:rPr>
              <a:t>https://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4"/>
              </a:rPr>
              <a:t>mentamore.com/category/covremennye-texnologii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5"/>
              </a:rPr>
              <a:t>https://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6"/>
              </a:rPr>
              <a:t>academy.yandex.ru/posts/kak-ustroena-rabota-golosovykh-pomoschnikov</a:t>
            </a:r>
            <a:endParaRPr b="0" lang="ru-RU" sz="16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spcBef>
                <a:spcPts val="320"/>
              </a:spcBef>
              <a:buClr>
                <a:srgbClr val="8b8b8b"/>
              </a:buClr>
              <a:buFont typeface="Arial"/>
              <a:buAutoNum type="arabicPeriod"/>
            </a:pP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7"/>
              </a:rPr>
              <a:t>https://</a:t>
            </a:r>
            <a:r>
              <a:rPr b="1" lang="en-US" sz="1600" spc="-1" strike="noStrike" u="sng">
                <a:solidFill>
                  <a:srgbClr val="8b8bff"/>
                </a:solidFill>
                <a:uFillTx/>
                <a:latin typeface="Calibri"/>
                <a:hlinkClick r:id="rId38"/>
              </a:rPr>
              <a:t>zen.yandex.ru/media/propromotion/golosovoi-pomoscnik-chto-eto-takoe-i-dlia-chego-on-nujen-5d88a97e5d636200adfc0148</a:t>
            </a: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320"/>
              </a:spcBef>
              <a:buNone/>
              <a:tabLst>
                <a:tab algn="l" pos="0"/>
              </a:tabLst>
            </a:pP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mph" presetID="8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"/>
          <p:cNvPicPr/>
          <p:nvPr/>
        </p:nvPicPr>
        <p:blipFill>
          <a:blip r:embed="rId1"/>
          <a:stretch/>
        </p:blipFill>
        <p:spPr>
          <a:xfrm>
            <a:off x="6084000" y="1628640"/>
            <a:ext cx="2819160" cy="3543120"/>
          </a:xfrm>
          <a:prstGeom prst="rect">
            <a:avLst/>
          </a:prstGeom>
          <a:ln w="9525">
            <a:noFill/>
          </a:ln>
        </p:spPr>
      </p:pic>
      <p:pic>
        <p:nvPicPr>
          <p:cNvPr id="87" name="Picture 1" descr=""/>
          <p:cNvPicPr/>
          <p:nvPr/>
        </p:nvPicPr>
        <p:blipFill>
          <a:blip r:embed="rId2"/>
          <a:stretch/>
        </p:blipFill>
        <p:spPr>
          <a:xfrm>
            <a:off x="251640" y="1628640"/>
            <a:ext cx="5550480" cy="36036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Прямоугольник 1"/>
          <p:cNvSpPr/>
          <p:nvPr/>
        </p:nvSpPr>
        <p:spPr>
          <a:xfrm>
            <a:off x="570600" y="548640"/>
            <a:ext cx="4285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</a:rPr>
              <a:t>https://www.artguru.ai/ru/</a:t>
            </a:r>
            <a:endParaRPr b="0" lang="ru-RU" sz="2800" spc="-1" strike="noStrike">
              <a:latin typeface="Arial"/>
            </a:endParaRPr>
          </a:p>
        </p:txBody>
      </p:sp>
      <p:pic>
        <p:nvPicPr>
          <p:cNvPr id="89" name="Picture 2" descr=""/>
          <p:cNvPicPr/>
          <p:nvPr/>
        </p:nvPicPr>
        <p:blipFill>
          <a:blip r:embed="rId1"/>
          <a:stretch/>
        </p:blipFill>
        <p:spPr>
          <a:xfrm>
            <a:off x="0" y="1409040"/>
            <a:ext cx="9143640" cy="39859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 descr=""/>
          <p:cNvPicPr/>
          <p:nvPr/>
        </p:nvPicPr>
        <p:blipFill>
          <a:blip r:embed="rId1"/>
          <a:stretch/>
        </p:blipFill>
        <p:spPr>
          <a:xfrm>
            <a:off x="611640" y="1484640"/>
            <a:ext cx="8038080" cy="403200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6" dur="indefinite" restart="never" nodeType="tmRoot">
          <p:childTnLst>
            <p:seq>
              <p:cTn id="17" dur="indefinite" nodeType="mainSeq"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"/>
          <p:cNvPicPr/>
          <p:nvPr/>
        </p:nvPicPr>
        <p:blipFill>
          <a:blip r:embed="rId1"/>
          <a:stretch/>
        </p:blipFill>
        <p:spPr>
          <a:xfrm>
            <a:off x="0" y="951480"/>
            <a:ext cx="9143640" cy="4936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2" descr="Кошка красивая"/>
          <p:cNvPicPr/>
          <p:nvPr/>
        </p:nvPicPr>
        <p:blipFill>
          <a:blip r:embed="rId1"/>
          <a:stretch/>
        </p:blipFill>
        <p:spPr>
          <a:xfrm>
            <a:off x="0" y="2304360"/>
            <a:ext cx="4580640" cy="4580640"/>
          </a:xfrm>
          <a:prstGeom prst="rect">
            <a:avLst/>
          </a:prstGeom>
          <a:ln w="0">
            <a:noFill/>
          </a:ln>
        </p:spPr>
      </p:pic>
      <p:pic>
        <p:nvPicPr>
          <p:cNvPr id="93" name="Picture 4" descr="Мифическое животное красивое"/>
          <p:cNvPicPr/>
          <p:nvPr/>
        </p:nvPicPr>
        <p:blipFill>
          <a:blip r:embed="rId2"/>
          <a:stretch/>
        </p:blipFill>
        <p:spPr>
          <a:xfrm>
            <a:off x="4572000" y="2349000"/>
            <a:ext cx="4571640" cy="4571640"/>
          </a:xfrm>
          <a:prstGeom prst="rect">
            <a:avLst/>
          </a:prstGeom>
          <a:ln w="0">
            <a:noFill/>
          </a:ln>
        </p:spPr>
      </p:pic>
      <p:pic>
        <p:nvPicPr>
          <p:cNvPr id="94" name="Picture 5" descr=""/>
          <p:cNvPicPr/>
          <p:nvPr/>
        </p:nvPicPr>
        <p:blipFill>
          <a:blip r:embed="rId3"/>
          <a:stretch/>
        </p:blipFill>
        <p:spPr>
          <a:xfrm>
            <a:off x="150840" y="0"/>
            <a:ext cx="8813160" cy="2348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0" dur="indefinite" restart="never" nodeType="tmRoot">
          <p:childTnLst>
            <p:seq>
              <p:cTn id="31" dur="indefinite" nodeType="mainSeq"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2" descr=""/>
          <p:cNvPicPr/>
          <p:nvPr/>
        </p:nvPicPr>
        <p:blipFill>
          <a:blip r:embed="rId1"/>
          <a:srcRect l="0" t="0" r="0" b="15341"/>
          <a:stretch/>
        </p:blipFill>
        <p:spPr>
          <a:xfrm>
            <a:off x="395640" y="0"/>
            <a:ext cx="8496720" cy="3068640"/>
          </a:xfrm>
          <a:prstGeom prst="rect">
            <a:avLst/>
          </a:prstGeom>
          <a:ln w="9525">
            <a:noFill/>
          </a:ln>
        </p:spPr>
      </p:pic>
      <p:pic>
        <p:nvPicPr>
          <p:cNvPr id="96" name="Picture 3" descr=""/>
          <p:cNvPicPr/>
          <p:nvPr/>
        </p:nvPicPr>
        <p:blipFill>
          <a:blip r:embed="rId2"/>
          <a:stretch/>
        </p:blipFill>
        <p:spPr>
          <a:xfrm>
            <a:off x="395640" y="3069000"/>
            <a:ext cx="8496720" cy="378864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 descr=""/>
          <p:cNvPicPr/>
          <p:nvPr/>
        </p:nvPicPr>
        <p:blipFill>
          <a:blip r:embed="rId1"/>
          <a:stretch/>
        </p:blipFill>
        <p:spPr>
          <a:xfrm>
            <a:off x="0" y="836640"/>
            <a:ext cx="9143640" cy="5053320"/>
          </a:xfrm>
          <a:prstGeom prst="rect">
            <a:avLst/>
          </a:prstGeom>
          <a:ln w="9525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7" dur="indefinite" restart="never" nodeType="tmRoot">
          <p:childTnLst>
            <p:seq>
              <p:cTn id="48" dur="indefinite" nodeType="mainSeq"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" descr=""/>
          <p:cNvPicPr/>
          <p:nvPr/>
        </p:nvPicPr>
        <p:blipFill>
          <a:blip r:embed="rId1"/>
          <a:stretch/>
        </p:blipFill>
        <p:spPr>
          <a:xfrm>
            <a:off x="0" y="908640"/>
            <a:ext cx="9143640" cy="5034240"/>
          </a:xfrm>
          <a:prstGeom prst="rect">
            <a:avLst/>
          </a:prstGeom>
          <a:ln w="9525">
            <a:noFill/>
          </a:ln>
        </p:spPr>
      </p:pic>
      <p:pic>
        <p:nvPicPr>
          <p:cNvPr id="99" name="Picture 3" descr="C:\Users\user\Downloads\p1_30314221505290.png"/>
          <p:cNvPicPr/>
          <p:nvPr/>
        </p:nvPicPr>
        <p:blipFill>
          <a:blip r:embed="rId2"/>
          <a:stretch/>
        </p:blipFill>
        <p:spPr>
          <a:xfrm>
            <a:off x="467640" y="2781000"/>
            <a:ext cx="3960000" cy="21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" dur="indefinite" restart="never" nodeType="tmRoot">
          <p:childTnLst>
            <p:seq>
              <p:cTn id="55" dur="indefinite" nodeType="mainSeq"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2178</TotalTime>
  <Application>LibreOffice/7.3.6.2$Linux_X86_64 LibreOffice_project/30$Build-2</Application>
  <AppVersion>15.0000</AppVersion>
  <Words>100</Words>
  <Paragraphs>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2021-02-06T07:05:33Z</dcterms:created>
  <dc:creator>MUser</dc:creator>
  <dc:description/>
  <dc:language>ru-RU</dc:language>
  <cp:lastModifiedBy>Учитель</cp:lastModifiedBy>
  <dcterms:modified xsi:type="dcterms:W3CDTF">2025-03-12T09:13:53Z</dcterms:modified>
  <cp:revision>179</cp:revision>
  <dc:subject/>
  <dc:title>Виртуальные помощники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18</vt:i4>
  </property>
</Properties>
</file>